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2"/>
    <p:sldId id="419" r:id="rId3"/>
    <p:sldId id="761" r:id="rId4"/>
    <p:sldId id="769" r:id="rId5"/>
    <p:sldId id="768" r:id="rId6"/>
    <p:sldId id="762" r:id="rId7"/>
    <p:sldId id="763" r:id="rId8"/>
    <p:sldId id="764" r:id="rId9"/>
    <p:sldId id="765" r:id="rId10"/>
    <p:sldId id="767" r:id="rId11"/>
    <p:sldId id="783" r:id="rId12"/>
    <p:sldId id="770" r:id="rId13"/>
    <p:sldId id="772" r:id="rId14"/>
    <p:sldId id="774" r:id="rId15"/>
    <p:sldId id="775" r:id="rId16"/>
    <p:sldId id="776" r:id="rId17"/>
    <p:sldId id="777" r:id="rId18"/>
    <p:sldId id="781" r:id="rId19"/>
    <p:sldId id="778" r:id="rId20"/>
    <p:sldId id="779" r:id="rId21"/>
    <p:sldId id="812" r:id="rId22"/>
    <p:sldId id="773" r:id="rId23"/>
    <p:sldId id="780" r:id="rId24"/>
    <p:sldId id="786" r:id="rId25"/>
    <p:sldId id="800" r:id="rId26"/>
    <p:sldId id="782" r:id="rId27"/>
    <p:sldId id="787" r:id="rId28"/>
    <p:sldId id="790" r:id="rId29"/>
    <p:sldId id="771" r:id="rId30"/>
    <p:sldId id="801" r:id="rId31"/>
    <p:sldId id="788" r:id="rId32"/>
    <p:sldId id="789" r:id="rId33"/>
    <p:sldId id="791" r:id="rId34"/>
    <p:sldId id="792" r:id="rId35"/>
    <p:sldId id="799" r:id="rId36"/>
    <p:sldId id="802" r:id="rId37"/>
    <p:sldId id="793" r:id="rId38"/>
    <p:sldId id="794" r:id="rId39"/>
    <p:sldId id="795" r:id="rId40"/>
    <p:sldId id="796" r:id="rId41"/>
    <p:sldId id="797" r:id="rId42"/>
    <p:sldId id="798" r:id="rId43"/>
    <p:sldId id="760" r:id="rId44"/>
    <p:sldId id="803" r:id="rId45"/>
    <p:sldId id="805" r:id="rId46"/>
    <p:sldId id="806" r:id="rId47"/>
    <p:sldId id="804" r:id="rId48"/>
    <p:sldId id="807" r:id="rId49"/>
    <p:sldId id="808" r:id="rId50"/>
    <p:sldId id="809" r:id="rId51"/>
    <p:sldId id="511" r:id="rId52"/>
    <p:sldId id="810" r:id="rId53"/>
    <p:sldId id="811" r:id="rId54"/>
    <p:sldId id="653" r:id="rId55"/>
    <p:sldId id="342" r:id="rId56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6" autoAdjust="0"/>
    <p:restoredTop sz="84555" autoAdjust="0"/>
  </p:normalViewPr>
  <p:slideViewPr>
    <p:cSldViewPr snapToGrid="0" snapToObjects="1">
      <p:cViewPr>
        <p:scale>
          <a:sx n="66" d="100"/>
          <a:sy n="66" d="100"/>
        </p:scale>
        <p:origin x="302" y="-3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3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3933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759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476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365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177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10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828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8184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6588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72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070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292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128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37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671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8693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525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110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4963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4109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2439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37908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5419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7181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801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269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93809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89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55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28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3329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94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017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2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04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6/25/2022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=""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baeldu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#getting-started-guide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=""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=""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2187649" y="5913906"/>
            <a:ext cx="769594" cy="946798"/>
          </a:xfrm>
          <a:prstGeom prst="downArrow">
            <a:avLst>
              <a:gd name="adj1" fmla="val 38733"/>
              <a:gd name="adj2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79" y="6860704"/>
            <a:ext cx="18950582" cy="57092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37875" y="5202554"/>
            <a:ext cx="2215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Dependency</a:t>
            </a:r>
            <a:endParaRPr lang="en-US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779" y="1524000"/>
            <a:ext cx="20338158" cy="367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92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00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Inversion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of Control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21965462" cy="915899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Is a design pattern created to make the code compliant with Dependency </a:t>
            </a:r>
            <a:r>
              <a:rPr lang="en-US" dirty="0" smtClean="0"/>
              <a:t>Inversion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Provides a simple mechanism to manage dependencies, object </a:t>
            </a:r>
            <a:r>
              <a:rPr lang="en-US" dirty="0" smtClean="0"/>
              <a:t>initialization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2 ways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Dependency Injection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Dependency Lookup (self-study)</a:t>
            </a:r>
          </a:p>
        </p:txBody>
      </p:sp>
    </p:spTree>
    <p:extLst>
      <p:ext uri="{BB962C8B-B14F-4D97-AF65-F5344CB8AC3E}">
        <p14:creationId xmlns:p14="http://schemas.microsoft.com/office/powerpoint/2010/main" val="3198602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3541274" cy="94885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Problem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7" y="4492153"/>
            <a:ext cx="23949189" cy="61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30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217706"/>
            <a:ext cx="22633428" cy="190216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When you change the code in the </a:t>
            </a:r>
            <a:r>
              <a:rPr lang="en-US" dirty="0" smtClean="0"/>
              <a:t>low-level module, </a:t>
            </a:r>
            <a:r>
              <a:rPr lang="en-US" dirty="0"/>
              <a:t>you will have to change it on the </a:t>
            </a:r>
            <a:r>
              <a:rPr lang="en-US" dirty="0" smtClean="0"/>
              <a:t>high-level module too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60" y="3634548"/>
            <a:ext cx="18478378" cy="8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15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217706"/>
            <a:ext cx="4188973" cy="93405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Using DI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54" y="3443589"/>
            <a:ext cx="23946598" cy="6322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99457" y="10116408"/>
            <a:ext cx="3092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Setup Component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847889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10057" y="11789565"/>
            <a:ext cx="4665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Setup </a:t>
            </a:r>
            <a:r>
              <a:rPr lang="en-US" b="0" i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DIContainer</a:t>
            </a:r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&amp; Bean</a:t>
            </a:r>
            <a:endParaRPr lang="en-US" b="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0238" y="3208363"/>
            <a:ext cx="11425143" cy="4600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79958" y="7380084"/>
            <a:ext cx="116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Using</a:t>
            </a:r>
            <a:endParaRPr lang="en-US" b="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2" y="3385166"/>
            <a:ext cx="12476757" cy="840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7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64356" y="2451166"/>
            <a:ext cx="4188973" cy="93405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51" y="3151762"/>
            <a:ext cx="23589099" cy="92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7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655" y="1704150"/>
            <a:ext cx="17523495" cy="105332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06848" y="12049361"/>
            <a:ext cx="16433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Injection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82226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64356" y="2451165"/>
            <a:ext cx="6893261" cy="163445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Changing code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01" y="3701888"/>
            <a:ext cx="17332211" cy="88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Top-down Coding &amp; Bottom-up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 principles</a:t>
            </a:r>
          </a:p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IoC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DI</a:t>
            </a:r>
          </a:p>
          <a:p>
            <a:pPr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</a:p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Spring introduction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Origin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24" y="2664049"/>
            <a:ext cx="23044056" cy="74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824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0"/>
            <a:ext cx="21965462" cy="1009285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Dependency modules will be injected into high-level </a:t>
            </a:r>
            <a:r>
              <a:rPr lang="en-US" dirty="0" smtClean="0"/>
              <a:t>modules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DI is used to reduce dependencies between </a:t>
            </a:r>
            <a:r>
              <a:rPr lang="en-US" dirty="0" smtClean="0"/>
              <a:t>modules</a:t>
            </a:r>
            <a:r>
              <a:rPr lang="en-US" dirty="0"/>
              <a:t> </a:t>
            </a:r>
            <a:endParaRPr lang="en-US" dirty="0" smtClean="0"/>
          </a:p>
          <a:p>
            <a:pPr marL="0" indent="0" hangingPunct="1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 </a:t>
            </a:r>
            <a:r>
              <a:rPr lang="en-US" dirty="0" smtClean="0"/>
              <a:t>Easier </a:t>
            </a:r>
            <a:r>
              <a:rPr lang="en-US" dirty="0"/>
              <a:t>in module change, code maintenance and testing</a:t>
            </a:r>
            <a:r>
              <a:rPr lang="en-US" dirty="0" smtClean="0"/>
              <a:t>.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3 Injection ways: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Constructor Injection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Setter Injection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Interface Injection (Self-study)</a:t>
            </a:r>
          </a:p>
        </p:txBody>
      </p:sp>
    </p:spTree>
    <p:extLst>
      <p:ext uri="{BB962C8B-B14F-4D97-AF65-F5344CB8AC3E}">
        <p14:creationId xmlns:p14="http://schemas.microsoft.com/office/powerpoint/2010/main" val="326941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0"/>
            <a:ext cx="6440116" cy="10850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Constructor Injection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046" y="3482501"/>
            <a:ext cx="16052567" cy="313809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552778" y="6938509"/>
            <a:ext cx="6440116" cy="108503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Setter Injection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217" y="7648185"/>
            <a:ext cx="11784381" cy="48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06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Dependency Injection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2" y="2533650"/>
            <a:ext cx="10486823" cy="135741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Advantages &amp; Disadvantages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858876"/>
              </p:ext>
            </p:extLst>
          </p:nvPr>
        </p:nvGraphicFramePr>
        <p:xfrm>
          <a:off x="3849989" y="4708187"/>
          <a:ext cx="16597551" cy="47068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78454">
                  <a:extLst>
                    <a:ext uri="{9D8B030D-6E8A-4147-A177-3AD203B41FA5}">
                      <a16:colId xmlns="" xmlns:a16="http://schemas.microsoft.com/office/drawing/2014/main" val="58035362"/>
                    </a:ext>
                  </a:extLst>
                </a:gridCol>
                <a:gridCol w="9319097">
                  <a:extLst>
                    <a:ext uri="{9D8B030D-6E8A-4147-A177-3AD203B41FA5}">
                      <a16:colId xmlns="" xmlns:a16="http://schemas.microsoft.com/office/drawing/2014/main" val="2758127443"/>
                    </a:ext>
                  </a:extLst>
                </a:gridCol>
              </a:tblGrid>
              <a:tr h="1332583"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Advantages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b="1" dirty="0" smtClean="0"/>
                        <a:t>Disadvantages</a:t>
                      </a:r>
                      <a:endParaRPr lang="en-US" sz="4000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22655325"/>
                  </a:ext>
                </a:extLst>
              </a:tr>
              <a:tr h="1042891"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Reduce adhesion between modules</a:t>
                      </a:r>
                      <a:endParaRPr lang="en-US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Confusing DI concept</a:t>
                      </a:r>
                      <a:endParaRPr lang="en-US" sz="3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8409246"/>
                  </a:ext>
                </a:extLst>
              </a:tr>
              <a:tr h="1042891"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Easy to maintain</a:t>
                      </a:r>
                      <a:endParaRPr lang="en-US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Using interfaces </a:t>
                      </a:r>
                      <a:r>
                        <a:rPr lang="en-US" sz="3500" dirty="0" smtClean="0"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sz="3500" dirty="0" smtClean="0"/>
                        <a:t>difficult to debug</a:t>
                      </a:r>
                      <a:r>
                        <a:rPr lang="en-US" sz="3500" baseline="0" dirty="0" smtClean="0"/>
                        <a:t> </a:t>
                      </a:r>
                    </a:p>
                    <a:p>
                      <a:pPr algn="l"/>
                      <a:r>
                        <a:rPr lang="en-US" sz="3500" baseline="0" dirty="0" smtClean="0"/>
                        <a:t>(</a:t>
                      </a:r>
                      <a:r>
                        <a:rPr lang="en-US" sz="3500" dirty="0" smtClean="0"/>
                        <a:t>we do not know exactly which module is called)</a:t>
                      </a:r>
                      <a:endParaRPr lang="en-US" sz="3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2429435"/>
                  </a:ext>
                </a:extLst>
              </a:tr>
              <a:tr h="1173090"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Very easy to test and write Unit Test</a:t>
                      </a:r>
                      <a:endParaRPr lang="en-US" sz="3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500" dirty="0" smtClean="0"/>
                        <a:t>Increases the complexity of the code</a:t>
                      </a:r>
                      <a:endParaRPr lang="en-US" sz="35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99778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600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2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1" y="571498"/>
            <a:ext cx="5501592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475287"/>
            <a:ext cx="14708627" cy="8904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Spring Bean, Spring Component, Spring IOC container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40" y="3599436"/>
            <a:ext cx="23917944" cy="739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0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14291"/>
            <a:ext cx="24310490" cy="83806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91859" y="10920952"/>
            <a:ext cx="22733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@</a:t>
            </a:r>
            <a:r>
              <a:rPr lang="en-US" b="0" i="1" dirty="0" err="1" smtClean="0">
                <a:latin typeface="Times New Roman" panose="02020603050405020304" pitchFamily="18" charset="0"/>
              </a:rPr>
              <a:t>Autowired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66617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44" y="3802149"/>
            <a:ext cx="21751959" cy="61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28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4" y="2533652"/>
            <a:ext cx="4844780" cy="98776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Common Error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329" y="3385226"/>
            <a:ext cx="22635087" cy="913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2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Top-down Coding &amp; Bottom-up Coding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81" y="2526416"/>
            <a:ext cx="4636957" cy="8847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7823" y="2106488"/>
            <a:ext cx="4883284" cy="98852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15862" y="11893355"/>
            <a:ext cx="31357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Bottom-up coding</a:t>
            </a:r>
            <a:endParaRPr lang="en-US" b="0" i="1" dirty="0"/>
          </a:p>
        </p:txBody>
      </p:sp>
      <p:sp>
        <p:nvSpPr>
          <p:cNvPr id="9" name="Rectangle 8"/>
          <p:cNvSpPr/>
          <p:nvPr/>
        </p:nvSpPr>
        <p:spPr>
          <a:xfrm>
            <a:off x="12415230" y="11991747"/>
            <a:ext cx="3068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Top-down coding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699271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352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4911283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517109" y="2533651"/>
            <a:ext cx="8058330" cy="559867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Spring Core component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Spring Component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@Scope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Autowired</a:t>
            </a:r>
            <a:r>
              <a:rPr lang="en-US" dirty="0" smtClean="0"/>
              <a:t> &amp; @Qualifier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439" y="2102787"/>
            <a:ext cx="14434941" cy="964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5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2" y="2533652"/>
            <a:ext cx="22633428" cy="66865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Spring component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RestController</a:t>
            </a:r>
            <a:r>
              <a:rPr lang="en-US" dirty="0" smtClean="0"/>
              <a:t>, @Service, @Repository: using for Controller, Service, Repository Object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@Component: using for Other Object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@Configuration, @Bean: </a:t>
            </a:r>
            <a:r>
              <a:rPr lang="en-US" dirty="0"/>
              <a:t>using for </a:t>
            </a:r>
            <a:r>
              <a:rPr lang="en-US" dirty="0" smtClean="0"/>
              <a:t>IOC Container</a:t>
            </a:r>
            <a:endParaRPr lang="en-US" dirty="0"/>
          </a:p>
        </p:txBody>
      </p:sp>
      <p:pic>
        <p:nvPicPr>
          <p:cNvPr id="5" name="Picture 4" descr="What's the difference between @Component, @Repository &amp; @Service  annotations in Spring? - Stack Overflow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944" y="8225100"/>
            <a:ext cx="8899052" cy="36815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805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2" y="2533652"/>
            <a:ext cx="6098028" cy="1047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@Component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4591052"/>
            <a:ext cx="23368000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32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2" y="2533652"/>
            <a:ext cx="6098028" cy="1047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12" y="3406302"/>
            <a:ext cx="19244317" cy="912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1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2" y="2533652"/>
            <a:ext cx="6098028" cy="10477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@Scope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08" y="8484445"/>
            <a:ext cx="9981519" cy="3344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737" y="8484445"/>
            <a:ext cx="10046083" cy="33443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274" y="3581400"/>
            <a:ext cx="19124115" cy="45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7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41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1" y="2533651"/>
            <a:ext cx="10194995" cy="104041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</a:t>
            </a:r>
            <a:r>
              <a:rPr lang="en-US" dirty="0" err="1" smtClean="0"/>
              <a:t>Autowired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3 ways</a:t>
            </a:r>
            <a:r>
              <a:rPr lang="en-US" dirty="0"/>
              <a:t>:</a:t>
            </a:r>
          </a:p>
          <a:p>
            <a:pPr lvl="2" hangingPunct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On Field</a:t>
            </a:r>
            <a:endParaRPr lang="en-US" dirty="0"/>
          </a:p>
          <a:p>
            <a:pPr lvl="2" hangingPunct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On Constructor </a:t>
            </a:r>
          </a:p>
          <a:p>
            <a:pPr lvl="2" hangingPunct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 smtClean="0"/>
              <a:t>On Setter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@Qualifier &amp; @Primary</a:t>
            </a:r>
          </a:p>
        </p:txBody>
      </p:sp>
    </p:spTree>
    <p:extLst>
      <p:ext uri="{BB962C8B-B14F-4D97-AF65-F5344CB8AC3E}">
        <p14:creationId xmlns:p14="http://schemas.microsoft.com/office/powerpoint/2010/main" val="3800647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79" y="1868140"/>
            <a:ext cx="9636463" cy="17897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15699" y="3816637"/>
            <a:ext cx="16546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On Field</a:t>
            </a:r>
            <a:endParaRPr lang="en-US" b="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7962" y="9025719"/>
            <a:ext cx="8904883" cy="27375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806606" y="11950794"/>
            <a:ext cx="17475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On Setter</a:t>
            </a:r>
            <a:endParaRPr lang="en-US" b="0" i="1" dirty="0"/>
          </a:p>
        </p:txBody>
      </p:sp>
      <p:sp>
        <p:nvSpPr>
          <p:cNvPr id="8" name="Rectangle 7"/>
          <p:cNvSpPr/>
          <p:nvPr/>
        </p:nvSpPr>
        <p:spPr>
          <a:xfrm>
            <a:off x="10223656" y="8235117"/>
            <a:ext cx="2775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On Constructor</a:t>
            </a:r>
            <a:endParaRPr lang="en-US" b="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149" y="4839499"/>
            <a:ext cx="10392217" cy="32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4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1" y="2533651"/>
            <a:ext cx="8113276" cy="217659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@Qualifier &amp; @Primary </a:t>
            </a:r>
          </a:p>
          <a:p>
            <a:pPr lvl="2" hangingPunct="1">
              <a:buFont typeface="Wingdings" panose="05000000000000000000" pitchFamily="2" charset="2"/>
              <a:buChar char="§"/>
            </a:pPr>
            <a:r>
              <a:rPr lang="en-US" sz="3800" dirty="0" smtClean="0"/>
              <a:t>Error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179" y="4710248"/>
            <a:ext cx="15813931" cy="799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Top-down Coding &amp; Bottom-up Coding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15992678" cy="927572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Bottom-up Coding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Easy to miss customer requirement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Familiar to student 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Top-down Coding (recommended)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Focus to customer requirement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Familiar to </a:t>
            </a:r>
            <a:r>
              <a:rPr lang="en-US" dirty="0" smtClean="0"/>
              <a:t>employee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2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794191"/>
            <a:ext cx="22554121" cy="5233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16801" y="9246504"/>
            <a:ext cx="1120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Error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2026053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50571" y="2533651"/>
            <a:ext cx="7179420" cy="23336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Fix by @Qualifier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107" y="4089062"/>
            <a:ext cx="21964215" cy="521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6000"/>
              <a:buFont typeface="Times New Roman" panose="02020603050405020304" pitchFamily="18" charset="0"/>
              <a:buNone/>
            </a:pPr>
            <a:r>
              <a:rPr lang="en-US" sz="6000" b="1" i="0" u="none" strike="noStrike" cap="none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Core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750571" y="2533651"/>
            <a:ext cx="7179420" cy="23336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Fix by @Primary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43" y="3700463"/>
            <a:ext cx="12175389" cy="711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44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Introduction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22200870" cy="902280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Java platform, Open-source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Provides </a:t>
            </a:r>
            <a:r>
              <a:rPr lang="en-US" dirty="0"/>
              <a:t>comprehensive infrastructure support for developing Java applications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Design follows DI &amp; IOC, AOP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Home </a:t>
            </a:r>
            <a:r>
              <a:rPr lang="en-US" dirty="0"/>
              <a:t>Page: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spring.io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20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Introduction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5673090" cy="139827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Multiple modules  </a:t>
            </a:r>
            <a:endParaRPr lang="en-US" dirty="0"/>
          </a:p>
        </p:txBody>
      </p:sp>
      <p:pic>
        <p:nvPicPr>
          <p:cNvPr id="1026" name="Picture 2" descr="https://docs.spring.io/spring-framework/docs/3.2.x/spring-framework-reference/html/images/spring-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145" y="3559174"/>
            <a:ext cx="11689806" cy="90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2802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Introduction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9391650" cy="67818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Projects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Spring </a:t>
            </a:r>
            <a:r>
              <a:rPr lang="en-US" dirty="0"/>
              <a:t>Core (Current Lesson</a:t>
            </a:r>
            <a:r>
              <a:rPr lang="en-US" dirty="0" smtClean="0"/>
              <a:t>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Spring Boot </a:t>
            </a:r>
            <a:r>
              <a:rPr lang="en-US" dirty="0"/>
              <a:t>(Previous Lesson)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Spring Data (Next Lesson)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Spring Security </a:t>
            </a:r>
            <a:r>
              <a:rPr lang="en-US" dirty="0"/>
              <a:t>(Next Lesson)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570" y="2672662"/>
            <a:ext cx="3400564" cy="83501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287500" y="11219588"/>
            <a:ext cx="46249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3"/>
              </a:rPr>
              <a:t>https://</a:t>
            </a:r>
            <a:r>
              <a:rPr lang="en-US" b="0" i="1" dirty="0" smtClean="0">
                <a:hlinkClick r:id="rId3"/>
              </a:rPr>
              <a:t>spring.io/projects</a:t>
            </a:r>
            <a:r>
              <a:rPr lang="en-US" b="0" i="1" dirty="0" smtClean="0"/>
              <a:t>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8884725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Introduction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2038350" y="2422465"/>
            <a:ext cx="18333631" cy="7168102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Spring Core 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IOC &amp; DI Spring Boot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Spring Boot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Help develop </a:t>
            </a:r>
            <a:r>
              <a:rPr lang="en-US" dirty="0"/>
              <a:t>and run applications </a:t>
            </a:r>
            <a:r>
              <a:rPr lang="en-US" dirty="0" smtClean="0"/>
              <a:t>quickly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Easy to create Spring Project, auto </a:t>
            </a:r>
            <a:r>
              <a:rPr lang="en-US" dirty="0" err="1" smtClean="0"/>
              <a:t>config</a:t>
            </a:r>
            <a:r>
              <a:rPr lang="en-US" dirty="0" smtClean="0"/>
              <a:t> tomcat (server), libraries, 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6652" y="2838450"/>
            <a:ext cx="12300856" cy="2000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037" y="9220200"/>
            <a:ext cx="1561416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476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Other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@</a:t>
            </a:r>
            <a:r>
              <a:rPr lang="en-US" dirty="0" err="1" smtClean="0"/>
              <a:t>CrossOrigin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71" y="5083118"/>
            <a:ext cx="10123131" cy="5127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737" y="2838450"/>
            <a:ext cx="7739063" cy="886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30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Other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346" y="2933586"/>
            <a:ext cx="18948320" cy="71248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42095" y="9831279"/>
            <a:ext cx="1120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Error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783744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6897103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984037" y="2436373"/>
            <a:ext cx="21576354" cy="976211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SOLID makes </a:t>
            </a:r>
            <a:r>
              <a:rPr lang="en-US" dirty="0"/>
              <a:t>the code easier to refactor and maintain, but takes longer to write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Principles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1. </a:t>
            </a:r>
            <a:r>
              <a:rPr lang="en-US" b="1" dirty="0" smtClean="0"/>
              <a:t>S</a:t>
            </a:r>
            <a:r>
              <a:rPr lang="en-US" dirty="0" smtClean="0"/>
              <a:t>ingle responsibility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2. </a:t>
            </a:r>
            <a:r>
              <a:rPr lang="en-US" b="1" dirty="0" smtClean="0"/>
              <a:t>O</a:t>
            </a:r>
            <a:r>
              <a:rPr lang="en-US" dirty="0" smtClean="0"/>
              <a:t>pen/closed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3. </a:t>
            </a:r>
            <a:r>
              <a:rPr lang="en-US" b="1" dirty="0" err="1" smtClean="0"/>
              <a:t>L</a:t>
            </a:r>
            <a:r>
              <a:rPr lang="en-US" dirty="0" err="1" smtClean="0"/>
              <a:t>iskov</a:t>
            </a:r>
            <a:r>
              <a:rPr lang="en-US" dirty="0" smtClean="0"/>
              <a:t> substitution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4. </a:t>
            </a:r>
            <a:r>
              <a:rPr lang="en-US" b="1" dirty="0" smtClean="0"/>
              <a:t>I</a:t>
            </a:r>
            <a:r>
              <a:rPr lang="en-US" dirty="0" smtClean="0"/>
              <a:t>nterface segregation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5. </a:t>
            </a:r>
            <a:r>
              <a:rPr lang="en-US" b="1" dirty="0" smtClean="0"/>
              <a:t>D</a:t>
            </a:r>
            <a:r>
              <a:rPr lang="en-US" dirty="0" smtClean="0"/>
              <a:t>ependency </a:t>
            </a:r>
            <a:r>
              <a:rPr lang="en-US" dirty="0"/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17268050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Other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69" y="4843378"/>
            <a:ext cx="7750056" cy="4048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440" y="2644658"/>
            <a:ext cx="13120231" cy="83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17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Other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03" y="1800186"/>
            <a:ext cx="7772401" cy="2812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0" y="1800186"/>
            <a:ext cx="7518504" cy="2763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09373" y="4879639"/>
            <a:ext cx="43460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Apply to Each Controller</a:t>
            </a:r>
            <a:endParaRPr lang="en-US" b="0" i="1" dirty="0"/>
          </a:p>
        </p:txBody>
      </p:sp>
      <p:sp>
        <p:nvSpPr>
          <p:cNvPr id="8" name="Rectangle 7"/>
          <p:cNvSpPr/>
          <p:nvPr/>
        </p:nvSpPr>
        <p:spPr>
          <a:xfrm>
            <a:off x="9889470" y="11879700"/>
            <a:ext cx="41408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Apply to All Controllers</a:t>
            </a:r>
            <a:endParaRPr lang="en-US" b="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563" y="5731565"/>
            <a:ext cx="16609620" cy="61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62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=""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238" y="1942616"/>
            <a:ext cx="11946781" cy="1007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866046" cy="55714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spring.io/projects/spring-boot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spring.io/guides#getting-started-guides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12068" y="2708748"/>
            <a:ext cx="22168658" cy="2446912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1. Single responsibility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A class should only hold 1 responsibility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Classes can only be modified for only a reason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38" y="6340408"/>
            <a:ext cx="8740804" cy="466470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0272408" y="8015591"/>
            <a:ext cx="2918298" cy="136187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2206" y="6340408"/>
            <a:ext cx="7961745" cy="466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8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517514" y="2629187"/>
            <a:ext cx="22671932" cy="500499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2. Open/closed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It </a:t>
            </a:r>
            <a:r>
              <a:rPr lang="en-US" dirty="0"/>
              <a:t>is possible to extend a class freely, but not modify it within that </a:t>
            </a:r>
            <a:r>
              <a:rPr lang="en-US" dirty="0" smtClean="0"/>
              <a:t>class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When you want to add functionality to the project, you should write a new class that is an </a:t>
            </a:r>
            <a:r>
              <a:rPr lang="en-US" dirty="0" smtClean="0"/>
              <a:t>extension </a:t>
            </a:r>
            <a:r>
              <a:rPr lang="en-US" dirty="0"/>
              <a:t>of the old class (extend or has-a)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8" y="8165728"/>
            <a:ext cx="8065410" cy="274595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9114059" y="8968902"/>
            <a:ext cx="1692613" cy="1303507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943" y="8463064"/>
            <a:ext cx="12829057" cy="22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517514" y="2629187"/>
            <a:ext cx="22671932" cy="302005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3. </a:t>
            </a:r>
            <a:r>
              <a:rPr lang="en-US" dirty="0" err="1"/>
              <a:t>Liskov</a:t>
            </a:r>
            <a:r>
              <a:rPr lang="en-US" dirty="0"/>
              <a:t> substitution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In a program, objects of </a:t>
            </a:r>
            <a:r>
              <a:rPr lang="en-US" dirty="0" err="1"/>
              <a:t>SubClass</a:t>
            </a:r>
            <a:r>
              <a:rPr lang="en-US" dirty="0"/>
              <a:t> can replace </a:t>
            </a:r>
            <a:r>
              <a:rPr lang="en-US" dirty="0" err="1"/>
              <a:t>SuperClass</a:t>
            </a:r>
            <a:r>
              <a:rPr lang="en-US" dirty="0"/>
              <a:t> without changing the correctness of the program</a:t>
            </a:r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17514" y="5897681"/>
            <a:ext cx="19428626" cy="2584839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4. Interface segregation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Divide the large interface into many small interfaces with specific purposes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523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058899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SOLID Principles</a:t>
            </a:r>
            <a:endParaRPr sz="6000" b="1" i="0" u="none" strike="noStrike" cap="none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14789" y="2629185"/>
            <a:ext cx="23137805" cy="6897586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5. Dependency inversion</a:t>
            </a:r>
            <a:endParaRPr lang="en-US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High-level modules should not depend on low-level modules (has-a relationship</a:t>
            </a:r>
            <a:r>
              <a:rPr lang="en-US" dirty="0" smtClean="0"/>
              <a:t>)</a:t>
            </a:r>
          </a:p>
          <a:p>
            <a:pPr marL="889000" lvl="2" indent="0" hangingPunct="1">
              <a:buNone/>
            </a:pPr>
            <a:r>
              <a:rPr lang="en-US" dirty="0" smtClean="0">
                <a:sym typeface="Wingdings" panose="05000000000000000000" pitchFamily="2" charset="2"/>
              </a:rPr>
              <a:t>   </a:t>
            </a:r>
            <a:r>
              <a:rPr lang="en-US" dirty="0">
                <a:sym typeface="Wingdings" panose="05000000000000000000" pitchFamily="2" charset="2"/>
              </a:rPr>
              <a:t>Both should depend on </a:t>
            </a:r>
            <a:r>
              <a:rPr lang="en-US" dirty="0" smtClean="0">
                <a:sym typeface="Wingdings" panose="05000000000000000000" pitchFamily="2" charset="2"/>
              </a:rPr>
              <a:t>abstraction/interface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Interface (abstraction) should not depend on details, but the opposite</a:t>
            </a:r>
            <a:r>
              <a:rPr lang="en-US" dirty="0" smtClean="0"/>
              <a:t>.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Classes communicate with each other through interfaces, not through implementations.</a:t>
            </a: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529695" y="9526771"/>
            <a:ext cx="3237136" cy="29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658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28592</TotalTime>
  <Words>821</Words>
  <Application>Microsoft Office PowerPoint</Application>
  <PresentationFormat>Custom</PresentationFormat>
  <Paragraphs>190</Paragraphs>
  <Slides>55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Courier New</vt:lpstr>
      <vt:lpstr>Meiryo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Microsoft account</cp:lastModifiedBy>
  <cp:revision>3952</cp:revision>
  <cp:lastPrinted>2019-09-17T11:00:25Z</cp:lastPrinted>
  <dcterms:modified xsi:type="dcterms:W3CDTF">2022-06-25T13:05:26Z</dcterms:modified>
  <cp:category/>
</cp:coreProperties>
</file>